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9" r:id="rId4"/>
    <p:sldId id="275" r:id="rId5"/>
    <p:sldId id="261" r:id="rId6"/>
    <p:sldId id="266" r:id="rId7"/>
    <p:sldId id="271" r:id="rId8"/>
    <p:sldId id="272" r:id="rId9"/>
    <p:sldId id="273" r:id="rId10"/>
    <p:sldId id="274" r:id="rId11"/>
    <p:sldId id="262" r:id="rId12"/>
    <p:sldId id="263" r:id="rId13"/>
    <p:sldId id="277" r:id="rId14"/>
    <p:sldId id="276" r:id="rId15"/>
    <p:sldId id="265" r:id="rId16"/>
    <p:sldId id="348"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99"/>
    <a:srgbClr val="0099CC"/>
    <a:srgbClr val="D60093"/>
    <a:srgbClr val="33CCCC"/>
    <a:srgbClr val="66CCFF"/>
    <a:srgbClr val="99CCFF"/>
    <a:srgbClr val="00CCFF"/>
    <a:srgbClr val="00FF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92" autoAdjust="0"/>
    <p:restoredTop sz="94660"/>
  </p:normalViewPr>
  <p:slideViewPr>
    <p:cSldViewPr snapToGrid="0">
      <p:cViewPr varScale="1">
        <p:scale>
          <a:sx n="84" d="100"/>
          <a:sy n="84" d="100"/>
        </p:scale>
        <p:origin x="1136"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10/11/2025</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8620FF-783D-4E2F-8298-D62E390CC640}" type="slidenum">
              <a:rPr lang="en-US"/>
              <a:t>4</a:t>
            </a:fld>
            <a:endParaRPr lang="en-US"/>
          </a:p>
        </p:txBody>
      </p:sp>
    </p:spTree>
    <p:extLst>
      <p:ext uri="{BB962C8B-B14F-4D97-AF65-F5344CB8AC3E}">
        <p14:creationId xmlns:p14="http://schemas.microsoft.com/office/powerpoint/2010/main" val="2656927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a:p>
        </p:txBody>
      </p:sp>
      <p:sp>
        <p:nvSpPr>
          <p:cNvPr id="5" name="Footer Placeholder 4"/>
          <p:cNvSpPr>
            <a:spLocks noGrp="1"/>
          </p:cNvSpPr>
          <p:nvPr>
            <p:ph type="ftr" sz="quarter" idx="11"/>
          </p:nvPr>
        </p:nvSpPr>
        <p:spPr/>
        <p:txBody>
          <a:bodyPr/>
          <a:lstStyle/>
          <a:p>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07C619A-63DB-AA43-AB24-59A7C5CFAC02}"/>
              </a:ext>
            </a:extLst>
          </p:cNvPr>
          <p:cNvSpPr txBox="1"/>
          <p:nvPr userDrawn="1"/>
        </p:nvSpPr>
        <p:spPr>
          <a:xfrm>
            <a:off x="9297699" y="6444952"/>
            <a:ext cx="269377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©BeeHealthyStories2015</a:t>
            </a:r>
          </a:p>
          <a:p>
            <a:endParaRPr lang="en-US" dirty="0"/>
          </a:p>
        </p:txBody>
      </p: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a:p>
        </p:txBody>
      </p:sp>
      <p:sp>
        <p:nvSpPr>
          <p:cNvPr id="5" name="Footer Placeholder 4"/>
          <p:cNvSpPr>
            <a:spLocks noGrp="1"/>
          </p:cNvSpPr>
          <p:nvPr>
            <p:ph type="ftr" sz="quarter" idx="11"/>
          </p:nvPr>
        </p:nvSpPr>
        <p:spPr/>
        <p:txBody>
          <a:bodyPr/>
          <a:lstStyle/>
          <a:p>
            <a:endParaRPr lang="en-AU"/>
          </a:p>
        </p:txBody>
      </p:sp>
      <p:sp>
        <p:nvSpPr>
          <p:cNvPr id="9" name="Rectangle 8">
            <a:extLst>
              <a:ext uri="{FF2B5EF4-FFF2-40B4-BE49-F238E27FC236}">
                <a16:creationId xmlns:a16="http://schemas.microsoft.com/office/drawing/2014/main" id="{B03301B2-F991-CC44-A9AB-61F49617D3C3}"/>
              </a:ext>
            </a:extLst>
          </p:cNvPr>
          <p:cNvSpPr/>
          <p:nvPr userDrawn="1"/>
        </p:nvSpPr>
        <p:spPr>
          <a:xfrm>
            <a:off x="9163881" y="6444734"/>
            <a:ext cx="2563394" cy="369332"/>
          </a:xfrm>
          <a:prstGeom prst="rect">
            <a:avLst/>
          </a:prstGeom>
        </p:spPr>
        <p:txBody>
          <a:bodyPr wrap="none">
            <a:spAutoFit/>
          </a:bodyPr>
          <a:lstStyle/>
          <a:p>
            <a:r>
              <a:rPr lang="en-AU" dirty="0"/>
              <a:t>©BeeHealthyStories2015</a:t>
            </a:r>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10/11/2025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10/11/2025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10/11/2025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0B86579-9261-4851-8431-AE8CB120AF89}" type="datetimeFigureOut">
              <a:rPr lang="en-AU" smtClean="0"/>
              <a:t>10/11/2025</a:t>
            </a:fld>
            <a:endParaRPr lang="en-A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a:p>
        </p:txBody>
      </p:sp>
      <p:sp>
        <p:nvSpPr>
          <p:cNvPr id="2" name="Rectangle 1">
            <a:extLst>
              <a:ext uri="{FF2B5EF4-FFF2-40B4-BE49-F238E27FC236}">
                <a16:creationId xmlns:a16="http://schemas.microsoft.com/office/drawing/2014/main" id="{82EE5982-E333-7445-A45E-00D205EC967B}"/>
              </a:ext>
            </a:extLst>
          </p:cNvPr>
          <p:cNvSpPr/>
          <p:nvPr userDrawn="1"/>
        </p:nvSpPr>
        <p:spPr>
          <a:xfrm>
            <a:off x="9163882" y="6444734"/>
            <a:ext cx="2563394" cy="369332"/>
          </a:xfrm>
          <a:prstGeom prst="rect">
            <a:avLst/>
          </a:prstGeom>
        </p:spPr>
        <p:txBody>
          <a:bodyPr wrap="none">
            <a:spAutoFit/>
          </a:bodyPr>
          <a:lstStyle/>
          <a:p>
            <a:r>
              <a:rPr lang="en-AU" dirty="0"/>
              <a:t>©BeeHealthyStories2015</a:t>
            </a:r>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10/11/2025</a:t>
            </a:fld>
            <a:endParaRPr lang="en-A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a:p>
        </p:txBody>
      </p:sp>
      <p:sp>
        <p:nvSpPr>
          <p:cNvPr id="7" name="Slide Number Placeholder 6"/>
          <p:cNvSpPr>
            <a:spLocks noGrp="1"/>
          </p:cNvSpPr>
          <p:nvPr>
            <p:ph type="sldNum" sz="quarter" idx="12"/>
          </p:nvPr>
        </p:nvSpPr>
        <p:spPr>
          <a:xfrm>
            <a:off x="9514704" y="6459785"/>
            <a:ext cx="1697780" cy="365125"/>
          </a:xfrm>
          <a:prstGeom prst="rect">
            <a:avLst/>
          </a:prstGeom>
        </p:spPr>
        <p:txBody>
          <a:bodyPr/>
          <a:lstStyle>
            <a:lvl1pPr>
              <a:defRPr>
                <a:solidFill>
                  <a:schemeClr val="tx2"/>
                </a:solidFill>
              </a:defRPr>
            </a:lvl1pPr>
          </a:lstStyle>
          <a:p>
            <a:fld id="{927B3BFD-01C8-4C7F-8F39-96074B03617B}" type="slidenum">
              <a:rPr lang="en-AU" smtClean="0"/>
              <a:t>‹#›</a:t>
            </a:fld>
            <a:endParaRPr lang="en-AU"/>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cstate="email">
              <a:extLst>
                <a:ext uri="{28A0092B-C50C-407E-A947-70E740481C1C}">
                  <a14:useLocalDpi xmlns:a14="http://schemas.microsoft.com/office/drawing/2010/main"/>
                </a:ext>
              </a:extLst>
            </a:blip>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10/11/2025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9514704" y="6459785"/>
            <a:ext cx="1697780" cy="365125"/>
          </a:xfrm>
          <a:prstGeom prst="rect">
            <a:avLst/>
          </a:prstGeom>
        </p:spPr>
        <p:txBody>
          <a:bodyPr/>
          <a:lstStyle/>
          <a:p>
            <a:fld id="{927B3BFD-01C8-4C7F-8F39-96074B03617B}" type="slidenum">
              <a:rPr lang="en-AU" smtClean="0"/>
              <a:t>‹#›</a:t>
            </a:fld>
            <a:endParaRPr lang="en-AU"/>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10/11/2025</a:t>
            </a:fld>
            <a:endParaRPr lang="en-A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2C734D02-961E-F145-A205-2C08A0EE2BD5}"/>
              </a:ext>
            </a:extLst>
          </p:cNvPr>
          <p:cNvSpPr/>
          <p:nvPr userDrawn="1"/>
        </p:nvSpPr>
        <p:spPr>
          <a:xfrm>
            <a:off x="9275092" y="6444734"/>
            <a:ext cx="2563394" cy="369332"/>
          </a:xfrm>
          <a:prstGeom prst="rect">
            <a:avLst/>
          </a:prstGeom>
        </p:spPr>
        <p:txBody>
          <a:bodyPr wrap="none">
            <a:spAutoFit/>
          </a:bodyPr>
          <a:lstStyle/>
          <a:p>
            <a:r>
              <a:rPr lang="en-AU" dirty="0"/>
              <a:t>©BeeHealthyStories2015</a:t>
            </a:r>
          </a:p>
        </p:txBody>
      </p: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tiff"/><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7.tiff"/></Relationships>
</file>

<file path=ppt/slides/_rels/slide16.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image" Target="../media/image11.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9532" y="130982"/>
            <a:ext cx="9252918" cy="830997"/>
          </a:xfrm>
          <a:prstGeom prst="rect">
            <a:avLst/>
          </a:prstGeom>
          <a:noFill/>
        </p:spPr>
        <p:txBody>
          <a:bodyPr wrap="non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helps </a:t>
            </a:r>
            <a:r>
              <a:rPr lang="en-US"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your body fight illnesses</a:t>
            </a:r>
            <a:endPar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7" name="TextBox 6"/>
          <p:cNvSpPr txBox="1"/>
          <p:nvPr/>
        </p:nvSpPr>
        <p:spPr>
          <a:xfrm>
            <a:off x="540912" y="1205412"/>
            <a:ext cx="10419009" cy="954107"/>
          </a:xfrm>
          <a:prstGeom prst="rect">
            <a:avLst/>
          </a:prstGeom>
          <a:noFill/>
        </p:spPr>
        <p:txBody>
          <a:bodyPr wrap="square" rtlCol="0">
            <a:spAutoFit/>
          </a:bodyPr>
          <a:lstStyle/>
          <a:p>
            <a:r>
              <a:rPr lang="en-AU" sz="2800" dirty="0">
                <a:latin typeface="+mj-lt"/>
              </a:rPr>
              <a:t>Your immune system keeps your body healthy and fights diseases. The lymphatic system needs water to function or work properly. </a:t>
            </a:r>
          </a:p>
        </p:txBody>
      </p:sp>
      <p:pic>
        <p:nvPicPr>
          <p:cNvPr id="2" name="Picture 1">
            <a:extLst>
              <a:ext uri="{FF2B5EF4-FFF2-40B4-BE49-F238E27FC236}">
                <a16:creationId xmlns:a16="http://schemas.microsoft.com/office/drawing/2014/main" id="{08825D51-57CE-D142-A2F7-0D3A5B3457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38737" y="2278082"/>
            <a:ext cx="1739297" cy="3701991"/>
          </a:xfrm>
          <a:prstGeom prst="rect">
            <a:avLst/>
          </a:prstGeom>
        </p:spPr>
      </p:pic>
      <p:pic>
        <p:nvPicPr>
          <p:cNvPr id="6" name="Picture 5">
            <a:extLst>
              <a:ext uri="{FF2B5EF4-FFF2-40B4-BE49-F238E27FC236}">
                <a16:creationId xmlns:a16="http://schemas.microsoft.com/office/drawing/2014/main" id="{0BF96DF6-1D9B-B448-898B-73F9D5A1AC1D}"/>
              </a:ext>
            </a:extLst>
          </p:cNvPr>
          <p:cNvPicPr>
            <a:picLocks noChangeAspect="1"/>
          </p:cNvPicPr>
          <p:nvPr/>
        </p:nvPicPr>
        <p:blipFill>
          <a:blip r:embed="rId3"/>
          <a:stretch>
            <a:fillRect/>
          </a:stretch>
        </p:blipFill>
        <p:spPr>
          <a:xfrm>
            <a:off x="2835130" y="3438660"/>
            <a:ext cx="2974877" cy="1855616"/>
          </a:xfrm>
          <a:prstGeom prst="rect">
            <a:avLst/>
          </a:prstGeom>
        </p:spPr>
      </p:pic>
    </p:spTree>
    <p:extLst>
      <p:ext uri="{BB962C8B-B14F-4D97-AF65-F5344CB8AC3E}">
        <p14:creationId xmlns:p14="http://schemas.microsoft.com/office/powerpoint/2010/main" val="38054903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FF895739-8AA6-4B40-A716-48761E2E2D1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53536" y="4829577"/>
            <a:ext cx="634124" cy="1349696"/>
          </a:xfrm>
          <a:prstGeom prst="rect">
            <a:avLst/>
          </a:prstGeom>
        </p:spPr>
      </p:pic>
      <p:pic>
        <p:nvPicPr>
          <p:cNvPr id="23" name="Picture 22">
            <a:extLst>
              <a:ext uri="{FF2B5EF4-FFF2-40B4-BE49-F238E27FC236}">
                <a16:creationId xmlns:a16="http://schemas.microsoft.com/office/drawing/2014/main" id="{F906229F-39CA-5447-8943-7EE0846E2E7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59943" y="2166035"/>
            <a:ext cx="1027776" cy="1366430"/>
          </a:xfrm>
          <a:prstGeom prst="rect">
            <a:avLst/>
          </a:prstGeom>
        </p:spPr>
      </p:pic>
      <p:pic>
        <p:nvPicPr>
          <p:cNvPr id="22" name="Picture 21">
            <a:extLst>
              <a:ext uri="{FF2B5EF4-FFF2-40B4-BE49-F238E27FC236}">
                <a16:creationId xmlns:a16="http://schemas.microsoft.com/office/drawing/2014/main" id="{4E60A6B1-0721-2B49-80EE-452DCF773FF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13471" y="1964893"/>
            <a:ext cx="1405601" cy="1460215"/>
          </a:xfrm>
          <a:prstGeom prst="rect">
            <a:avLst/>
          </a:prstGeom>
        </p:spPr>
      </p:pic>
      <p:sp>
        <p:nvSpPr>
          <p:cNvPr id="2" name="Rectangle 1"/>
          <p:cNvSpPr/>
          <p:nvPr/>
        </p:nvSpPr>
        <p:spPr>
          <a:xfrm>
            <a:off x="2406846" y="1109630"/>
            <a:ext cx="2996662" cy="2410403"/>
          </a:xfrm>
          <a:prstGeom prst="rect">
            <a:avLst/>
          </a:prstGeom>
          <a:ln w="38100">
            <a:solidFill>
              <a:srgbClr val="00B0F0"/>
            </a:solidFill>
          </a:ln>
        </p:spPr>
        <p:txBody>
          <a:bodyPr wrap="square">
            <a:spAutoFit/>
          </a:bodyPr>
          <a:lstStyle/>
          <a:p>
            <a:pPr>
              <a:lnSpc>
                <a:spcPct val="115000"/>
              </a:lnSpc>
              <a:spcAft>
                <a:spcPts val="1000"/>
              </a:spcAft>
            </a:pPr>
            <a:r>
              <a:rPr lang="en-GB" dirty="0">
                <a:ea typeface="Calibri"/>
                <a:cs typeface="Times New Roman"/>
              </a:rPr>
              <a:t>Water keeps you hydrated and stops your body from over-heating.</a:t>
            </a: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p:txBody>
      </p:sp>
      <p:sp>
        <p:nvSpPr>
          <p:cNvPr id="3" name="TextBox 2"/>
          <p:cNvSpPr txBox="1"/>
          <p:nvPr/>
        </p:nvSpPr>
        <p:spPr>
          <a:xfrm>
            <a:off x="369860" y="-106184"/>
            <a:ext cx="9720866" cy="830997"/>
          </a:xfrm>
          <a:prstGeom prst="rect">
            <a:avLst/>
          </a:prstGeom>
          <a:noFill/>
        </p:spPr>
        <p:txBody>
          <a:bodyPr wrap="none" rtlCol="0">
            <a:spAutoFit/>
          </a:bodyPr>
          <a:lstStyle/>
          <a:p>
            <a:r>
              <a:rPr lang="en-GB"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Recap: The benefits of drinking water</a:t>
            </a:r>
          </a:p>
        </p:txBody>
      </p:sp>
      <p:sp>
        <p:nvSpPr>
          <p:cNvPr id="6" name="Rectangle 5"/>
          <p:cNvSpPr/>
          <p:nvPr/>
        </p:nvSpPr>
        <p:spPr>
          <a:xfrm>
            <a:off x="626140" y="3779943"/>
            <a:ext cx="3096344" cy="2432461"/>
          </a:xfrm>
          <a:prstGeom prst="rect">
            <a:avLst/>
          </a:prstGeom>
          <a:ln w="38100">
            <a:solidFill>
              <a:srgbClr val="00B0F0"/>
            </a:solidFill>
          </a:ln>
        </p:spPr>
        <p:txBody>
          <a:bodyPr wrap="square">
            <a:spAutoFit/>
          </a:bodyPr>
          <a:lstStyle/>
          <a:p>
            <a:pPr>
              <a:lnSpc>
                <a:spcPct val="115000"/>
              </a:lnSpc>
              <a:spcAft>
                <a:spcPts val="1000"/>
              </a:spcAft>
            </a:pPr>
            <a:r>
              <a:rPr lang="en-GB" dirty="0">
                <a:ea typeface="Calibri"/>
                <a:cs typeface="Times New Roman"/>
              </a:rPr>
              <a:t>Water is in your blood and helps to carry oxygen.</a:t>
            </a: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p:txBody>
      </p:sp>
      <p:sp>
        <p:nvSpPr>
          <p:cNvPr id="8" name="Rectangle 7"/>
          <p:cNvSpPr/>
          <p:nvPr/>
        </p:nvSpPr>
        <p:spPr>
          <a:xfrm>
            <a:off x="7832074" y="3836478"/>
            <a:ext cx="2995200" cy="2412000"/>
          </a:xfrm>
          <a:prstGeom prst="rect">
            <a:avLst/>
          </a:prstGeom>
          <a:ln w="38100">
            <a:solidFill>
              <a:srgbClr val="00B0F0"/>
            </a:solidFill>
          </a:ln>
        </p:spPr>
        <p:txBody>
          <a:bodyPr wrap="square">
            <a:spAutoFit/>
          </a:bodyPr>
          <a:lstStyle/>
          <a:p>
            <a:pPr>
              <a:lnSpc>
                <a:spcPct val="115000"/>
              </a:lnSpc>
              <a:spcAft>
                <a:spcPts val="1000"/>
              </a:spcAft>
            </a:pPr>
            <a:r>
              <a:rPr lang="en-GB" dirty="0">
                <a:ea typeface="Calibri"/>
                <a:cs typeface="Times New Roman"/>
              </a:rPr>
              <a:t>Water is needed by every cell to function properly. Your body is made up of infinite cells. There are many kinds of cells.</a:t>
            </a: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p:txBody>
      </p:sp>
      <p:pic>
        <p:nvPicPr>
          <p:cNvPr id="9" name="Picture 8" descr="C:\Users\User\AppData\Local\Microsoft\Windows\Temporary Internet Files\Content.IE5\ZD1U1DX9\cell[1].png"/>
          <p:cNvPicPr/>
          <p:nvPr/>
        </p:nvPicPr>
        <p:blipFill rotWithShape="1">
          <a:blip r:embed="rId5" cstate="email">
            <a:extLst>
              <a:ext uri="{28A0092B-C50C-407E-A947-70E740481C1C}">
                <a14:useLocalDpi xmlns:a14="http://schemas.microsoft.com/office/drawing/2010/main"/>
              </a:ext>
            </a:extLst>
          </a:blip>
          <a:srcRect/>
          <a:stretch/>
        </p:blipFill>
        <p:spPr bwMode="auto">
          <a:xfrm>
            <a:off x="9196211" y="5133537"/>
            <a:ext cx="1281289" cy="942854"/>
          </a:xfrm>
          <a:prstGeom prst="rect">
            <a:avLst/>
          </a:prstGeom>
          <a:noFill/>
          <a:ln>
            <a:noFill/>
          </a:ln>
          <a:extLst>
            <a:ext uri="{53640926-AAD7-44D8-BBD7-CCE9431645EC}">
              <a14:shadowObscured xmlns:a14="http://schemas.microsoft.com/office/drawing/2010/main"/>
            </a:ext>
          </a:extLst>
        </p:spPr>
      </p:pic>
      <p:sp>
        <p:nvSpPr>
          <p:cNvPr id="10" name="Rectangle 9"/>
          <p:cNvSpPr/>
          <p:nvPr/>
        </p:nvSpPr>
        <p:spPr>
          <a:xfrm>
            <a:off x="6053535" y="1120465"/>
            <a:ext cx="2995200" cy="2412000"/>
          </a:xfrm>
          <a:prstGeom prst="rect">
            <a:avLst/>
          </a:prstGeom>
          <a:ln w="38100">
            <a:solidFill>
              <a:srgbClr val="00B0F0"/>
            </a:solidFill>
          </a:ln>
        </p:spPr>
        <p:txBody>
          <a:bodyPr wrap="square">
            <a:spAutoFit/>
          </a:bodyPr>
          <a:lstStyle/>
          <a:p>
            <a:pPr>
              <a:lnSpc>
                <a:spcPct val="115000"/>
              </a:lnSpc>
              <a:spcAft>
                <a:spcPts val="1000"/>
              </a:spcAft>
            </a:pPr>
            <a:r>
              <a:rPr lang="en-GB" dirty="0">
                <a:ea typeface="Calibri"/>
                <a:cs typeface="Times New Roman"/>
              </a:rPr>
              <a:t>You need water to digest food and get rid of waste.</a:t>
            </a: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a:p>
            <a:pPr>
              <a:lnSpc>
                <a:spcPct val="115000"/>
              </a:lnSpc>
              <a:spcAft>
                <a:spcPts val="1000"/>
              </a:spcAft>
            </a:pPr>
            <a:endParaRPr lang="en-GB" sz="1200" dirty="0">
              <a:ea typeface="Calibri"/>
              <a:cs typeface="Times New Roman"/>
            </a:endParaRPr>
          </a:p>
        </p:txBody>
      </p:sp>
      <p:pic>
        <p:nvPicPr>
          <p:cNvPr id="12" name="Picture 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191000" y="3767273"/>
            <a:ext cx="3116135" cy="2503927"/>
          </a:xfrm>
          <a:prstGeom prst="rect">
            <a:avLst/>
          </a:prstGeom>
        </p:spPr>
      </p:pic>
      <p:sp>
        <p:nvSpPr>
          <p:cNvPr id="14" name="Rounded Rectangle 13"/>
          <p:cNvSpPr/>
          <p:nvPr/>
        </p:nvSpPr>
        <p:spPr>
          <a:xfrm>
            <a:off x="2214343" y="842376"/>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sp>
        <p:nvSpPr>
          <p:cNvPr id="17" name="Rounded Rectangle 16"/>
          <p:cNvSpPr/>
          <p:nvPr/>
        </p:nvSpPr>
        <p:spPr>
          <a:xfrm>
            <a:off x="5827347" y="842376"/>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sp>
        <p:nvSpPr>
          <p:cNvPr id="19" name="Rounded Rectangle 18"/>
          <p:cNvSpPr/>
          <p:nvPr/>
        </p:nvSpPr>
        <p:spPr>
          <a:xfrm>
            <a:off x="3986272" y="3653318"/>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sp>
        <p:nvSpPr>
          <p:cNvPr id="20" name="Rounded Rectangle 19"/>
          <p:cNvSpPr/>
          <p:nvPr/>
        </p:nvSpPr>
        <p:spPr>
          <a:xfrm>
            <a:off x="7579574" y="3653318"/>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pic>
        <p:nvPicPr>
          <p:cNvPr id="21" name="Picture 20">
            <a:extLst>
              <a:ext uri="{FF2B5EF4-FFF2-40B4-BE49-F238E27FC236}">
                <a16:creationId xmlns:a16="http://schemas.microsoft.com/office/drawing/2014/main" id="{1DDEC42B-F107-CF4E-9B9A-4EE0C0B614D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60753" y="4649273"/>
            <a:ext cx="1427118" cy="1427118"/>
          </a:xfrm>
          <a:prstGeom prst="rect">
            <a:avLst/>
          </a:prstGeom>
        </p:spPr>
      </p:pic>
      <p:sp>
        <p:nvSpPr>
          <p:cNvPr id="18" name="Rounded Rectangle 17"/>
          <p:cNvSpPr/>
          <p:nvPr/>
        </p:nvSpPr>
        <p:spPr>
          <a:xfrm>
            <a:off x="392970" y="3634275"/>
            <a:ext cx="3420501" cy="2769921"/>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5814356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14"/>
                                        </p:tgtEl>
                                      </p:cBhvr>
                                    </p:animEffect>
                                    <p:anim calcmode="lin" valueType="num">
                                      <p:cBhvr>
                                        <p:cTn id="7" dur="1000"/>
                                        <p:tgtEl>
                                          <p:spTgt spid="14"/>
                                        </p:tgtEl>
                                        <p:attrNameLst>
                                          <p:attrName>ppt_x</p:attrName>
                                        </p:attrNameLst>
                                      </p:cBhvr>
                                      <p:tavLst>
                                        <p:tav tm="0">
                                          <p:val>
                                            <p:strVal val="ppt_x"/>
                                          </p:val>
                                        </p:tav>
                                        <p:tav tm="100000">
                                          <p:val>
                                            <p:strVal val="ppt_x"/>
                                          </p:val>
                                        </p:tav>
                                      </p:tavLst>
                                    </p:anim>
                                    <p:anim calcmode="lin" valueType="num">
                                      <p:cBhvr>
                                        <p:cTn id="8" dur="1000"/>
                                        <p:tgtEl>
                                          <p:spTgt spid="14"/>
                                        </p:tgtEl>
                                        <p:attrNameLst>
                                          <p:attrName>ppt_y</p:attrName>
                                        </p:attrNameLst>
                                      </p:cBhvr>
                                      <p:tavLst>
                                        <p:tav tm="0">
                                          <p:val>
                                            <p:strVal val="ppt_y"/>
                                          </p:val>
                                        </p:tav>
                                        <p:tav tm="100000">
                                          <p:val>
                                            <p:strVal val="ppt_y+.1"/>
                                          </p:val>
                                        </p:tav>
                                      </p:tavLst>
                                    </p:anim>
                                    <p:set>
                                      <p:cBhvr>
                                        <p:cTn id="9" dur="1" fill="hold">
                                          <p:stCondLst>
                                            <p:cond delay="999"/>
                                          </p:stCondLst>
                                        </p:cTn>
                                        <p:tgtEl>
                                          <p:spTgt spid="14"/>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grpId="0" nodeType="clickEffect">
                                  <p:stCondLst>
                                    <p:cond delay="0"/>
                                  </p:stCondLst>
                                  <p:childTnLst>
                                    <p:animEffect transition="out" filter="fade">
                                      <p:cBhvr>
                                        <p:cTn id="13" dur="1000"/>
                                        <p:tgtEl>
                                          <p:spTgt spid="17"/>
                                        </p:tgtEl>
                                      </p:cBhvr>
                                    </p:animEffect>
                                    <p:anim calcmode="lin" valueType="num">
                                      <p:cBhvr>
                                        <p:cTn id="14" dur="1000"/>
                                        <p:tgtEl>
                                          <p:spTgt spid="17"/>
                                        </p:tgtEl>
                                        <p:attrNameLst>
                                          <p:attrName>ppt_x</p:attrName>
                                        </p:attrNameLst>
                                      </p:cBhvr>
                                      <p:tavLst>
                                        <p:tav tm="0">
                                          <p:val>
                                            <p:strVal val="ppt_x"/>
                                          </p:val>
                                        </p:tav>
                                        <p:tav tm="100000">
                                          <p:val>
                                            <p:strVal val="ppt_x"/>
                                          </p:val>
                                        </p:tav>
                                      </p:tavLst>
                                    </p:anim>
                                    <p:anim calcmode="lin" valueType="num">
                                      <p:cBhvr>
                                        <p:cTn id="15" dur="1000"/>
                                        <p:tgtEl>
                                          <p:spTgt spid="17"/>
                                        </p:tgtEl>
                                        <p:attrNameLst>
                                          <p:attrName>ppt_y</p:attrName>
                                        </p:attrNameLst>
                                      </p:cBhvr>
                                      <p:tavLst>
                                        <p:tav tm="0">
                                          <p:val>
                                            <p:strVal val="ppt_y"/>
                                          </p:val>
                                        </p:tav>
                                        <p:tav tm="100000">
                                          <p:val>
                                            <p:strVal val="ppt_y+.1"/>
                                          </p:val>
                                        </p:tav>
                                      </p:tavLst>
                                    </p:anim>
                                    <p:set>
                                      <p:cBhvr>
                                        <p:cTn id="16" dur="1" fill="hold">
                                          <p:stCondLst>
                                            <p:cond delay="999"/>
                                          </p:stCondLst>
                                        </p:cTn>
                                        <p:tgtEl>
                                          <p:spTgt spid="1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exit" presetSubtype="0" fill="hold" grpId="0" nodeType="clickEffect">
                                  <p:stCondLst>
                                    <p:cond delay="0"/>
                                  </p:stCondLst>
                                  <p:childTnLst>
                                    <p:animEffect transition="out" filter="fade">
                                      <p:cBhvr>
                                        <p:cTn id="20" dur="1000"/>
                                        <p:tgtEl>
                                          <p:spTgt spid="18"/>
                                        </p:tgtEl>
                                      </p:cBhvr>
                                    </p:animEffect>
                                    <p:anim calcmode="lin" valueType="num">
                                      <p:cBhvr>
                                        <p:cTn id="21" dur="1000"/>
                                        <p:tgtEl>
                                          <p:spTgt spid="18"/>
                                        </p:tgtEl>
                                        <p:attrNameLst>
                                          <p:attrName>ppt_x</p:attrName>
                                        </p:attrNameLst>
                                      </p:cBhvr>
                                      <p:tavLst>
                                        <p:tav tm="0">
                                          <p:val>
                                            <p:strVal val="ppt_x"/>
                                          </p:val>
                                        </p:tav>
                                        <p:tav tm="100000">
                                          <p:val>
                                            <p:strVal val="ppt_x"/>
                                          </p:val>
                                        </p:tav>
                                      </p:tavLst>
                                    </p:anim>
                                    <p:anim calcmode="lin" valueType="num">
                                      <p:cBhvr>
                                        <p:cTn id="22" dur="1000"/>
                                        <p:tgtEl>
                                          <p:spTgt spid="18"/>
                                        </p:tgtEl>
                                        <p:attrNameLst>
                                          <p:attrName>ppt_y</p:attrName>
                                        </p:attrNameLst>
                                      </p:cBhvr>
                                      <p:tavLst>
                                        <p:tav tm="0">
                                          <p:val>
                                            <p:strVal val="ppt_y"/>
                                          </p:val>
                                        </p:tav>
                                        <p:tav tm="100000">
                                          <p:val>
                                            <p:strVal val="ppt_y+.1"/>
                                          </p:val>
                                        </p:tav>
                                      </p:tavLst>
                                    </p:anim>
                                    <p:set>
                                      <p:cBhvr>
                                        <p:cTn id="23" dur="1" fill="hold">
                                          <p:stCondLst>
                                            <p:cond delay="999"/>
                                          </p:stCondLst>
                                        </p:cTn>
                                        <p:tgtEl>
                                          <p:spTgt spid="18"/>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exit" presetSubtype="0" fill="hold" grpId="0" nodeType="clickEffect">
                                  <p:stCondLst>
                                    <p:cond delay="0"/>
                                  </p:stCondLst>
                                  <p:childTnLst>
                                    <p:animEffect transition="out" filter="fade">
                                      <p:cBhvr>
                                        <p:cTn id="27" dur="1000"/>
                                        <p:tgtEl>
                                          <p:spTgt spid="19"/>
                                        </p:tgtEl>
                                      </p:cBhvr>
                                    </p:animEffect>
                                    <p:anim calcmode="lin" valueType="num">
                                      <p:cBhvr>
                                        <p:cTn id="28" dur="1000"/>
                                        <p:tgtEl>
                                          <p:spTgt spid="19"/>
                                        </p:tgtEl>
                                        <p:attrNameLst>
                                          <p:attrName>ppt_x</p:attrName>
                                        </p:attrNameLst>
                                      </p:cBhvr>
                                      <p:tavLst>
                                        <p:tav tm="0">
                                          <p:val>
                                            <p:strVal val="ppt_x"/>
                                          </p:val>
                                        </p:tav>
                                        <p:tav tm="100000">
                                          <p:val>
                                            <p:strVal val="ppt_x"/>
                                          </p:val>
                                        </p:tav>
                                      </p:tavLst>
                                    </p:anim>
                                    <p:anim calcmode="lin" valueType="num">
                                      <p:cBhvr>
                                        <p:cTn id="29" dur="1000"/>
                                        <p:tgtEl>
                                          <p:spTgt spid="19"/>
                                        </p:tgtEl>
                                        <p:attrNameLst>
                                          <p:attrName>ppt_y</p:attrName>
                                        </p:attrNameLst>
                                      </p:cBhvr>
                                      <p:tavLst>
                                        <p:tav tm="0">
                                          <p:val>
                                            <p:strVal val="ppt_y"/>
                                          </p:val>
                                        </p:tav>
                                        <p:tav tm="100000">
                                          <p:val>
                                            <p:strVal val="ppt_y+.1"/>
                                          </p:val>
                                        </p:tav>
                                      </p:tavLst>
                                    </p:anim>
                                    <p:set>
                                      <p:cBhvr>
                                        <p:cTn id="30" dur="1" fill="hold">
                                          <p:stCondLst>
                                            <p:cond delay="999"/>
                                          </p:stCondLst>
                                        </p:cTn>
                                        <p:tgtEl>
                                          <p:spTgt spid="1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42" presetClass="exit" presetSubtype="0" fill="hold" grpId="0" nodeType="clickEffect">
                                  <p:stCondLst>
                                    <p:cond delay="0"/>
                                  </p:stCondLst>
                                  <p:childTnLst>
                                    <p:animEffect transition="out" filter="fade">
                                      <p:cBhvr>
                                        <p:cTn id="34" dur="1000"/>
                                        <p:tgtEl>
                                          <p:spTgt spid="20"/>
                                        </p:tgtEl>
                                      </p:cBhvr>
                                    </p:animEffect>
                                    <p:anim calcmode="lin" valueType="num">
                                      <p:cBhvr>
                                        <p:cTn id="35" dur="1000"/>
                                        <p:tgtEl>
                                          <p:spTgt spid="20"/>
                                        </p:tgtEl>
                                        <p:attrNameLst>
                                          <p:attrName>ppt_x</p:attrName>
                                        </p:attrNameLst>
                                      </p:cBhvr>
                                      <p:tavLst>
                                        <p:tav tm="0">
                                          <p:val>
                                            <p:strVal val="ppt_x"/>
                                          </p:val>
                                        </p:tav>
                                        <p:tav tm="100000">
                                          <p:val>
                                            <p:strVal val="ppt_x"/>
                                          </p:val>
                                        </p:tav>
                                      </p:tavLst>
                                    </p:anim>
                                    <p:anim calcmode="lin" valueType="num">
                                      <p:cBhvr>
                                        <p:cTn id="36" dur="1000"/>
                                        <p:tgtEl>
                                          <p:spTgt spid="20"/>
                                        </p:tgtEl>
                                        <p:attrNameLst>
                                          <p:attrName>ppt_y</p:attrName>
                                        </p:attrNameLst>
                                      </p:cBhvr>
                                      <p:tavLst>
                                        <p:tav tm="0">
                                          <p:val>
                                            <p:strVal val="ppt_y"/>
                                          </p:val>
                                        </p:tav>
                                        <p:tav tm="100000">
                                          <p:val>
                                            <p:strVal val="ppt_y+.1"/>
                                          </p:val>
                                        </p:tav>
                                      </p:tavLst>
                                    </p:anim>
                                    <p:set>
                                      <p:cBhvr>
                                        <p:cTn id="37" dur="1" fill="hold">
                                          <p:stCondLst>
                                            <p:cond delay="9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P spid="19" grpId="0" animBg="1"/>
      <p:bldP spid="20"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89437" y="136484"/>
            <a:ext cx="5053243" cy="769441"/>
          </a:xfrm>
          <a:prstGeom prst="rect">
            <a:avLst/>
          </a:prstGeom>
          <a:noFill/>
        </p:spPr>
        <p:txBody>
          <a:bodyPr wrap="none" rtlCol="0">
            <a:spAutoFit/>
          </a:bodyPr>
          <a:lstStyle/>
          <a:p>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Vs Soft Drinks?</a:t>
            </a:r>
          </a:p>
        </p:txBody>
      </p:sp>
      <p:sp>
        <p:nvSpPr>
          <p:cNvPr id="4" name="TextBox 3"/>
          <p:cNvSpPr txBox="1"/>
          <p:nvPr/>
        </p:nvSpPr>
        <p:spPr>
          <a:xfrm>
            <a:off x="2215166" y="2555714"/>
            <a:ext cx="7225049" cy="2308324"/>
          </a:xfrm>
          <a:prstGeom prst="rect">
            <a:avLst/>
          </a:prstGeom>
          <a:noFill/>
        </p:spPr>
        <p:txBody>
          <a:bodyPr wrap="square" rtlCol="0">
            <a:spAutoFit/>
          </a:bodyPr>
          <a:lstStyle/>
          <a:p>
            <a:r>
              <a:rPr lang="en-GB" sz="2400" dirty="0">
                <a:latin typeface="+mj-lt"/>
              </a:rPr>
              <a:t>Soft drinks are not a healthy alternative to water. If you are thirsty make sure you drink water. It provides you with major health benefits and will make you feel better as a result. If you are to drink soft drinks, make sure you drink them very rarely and only in small amounts.</a:t>
            </a:r>
          </a:p>
          <a:p>
            <a:r>
              <a:rPr lang="en-GB" sz="2400" dirty="0">
                <a:latin typeface="+mj-lt"/>
              </a:rPr>
              <a:t> </a:t>
            </a:r>
          </a:p>
        </p:txBody>
      </p:sp>
      <p:sp>
        <p:nvSpPr>
          <p:cNvPr id="5" name="TextBox 4"/>
          <p:cNvSpPr txBox="1"/>
          <p:nvPr/>
        </p:nvSpPr>
        <p:spPr>
          <a:xfrm>
            <a:off x="2215166" y="1130655"/>
            <a:ext cx="7650051" cy="1200329"/>
          </a:xfrm>
          <a:prstGeom prst="rect">
            <a:avLst/>
          </a:prstGeom>
          <a:noFill/>
        </p:spPr>
        <p:txBody>
          <a:bodyPr wrap="square" rtlCol="0">
            <a:spAutoFit/>
          </a:bodyPr>
          <a:lstStyle/>
          <a:p>
            <a:r>
              <a:rPr lang="en-GB" sz="2400" dirty="0">
                <a:latin typeface="+mj-lt"/>
              </a:rPr>
              <a:t>Soft drinks, sports drinks and flavoured mineral waters can contain a very high amount of sugar. One can of soft drink can contain around ten teaspoons of sugar!</a:t>
            </a:r>
          </a:p>
        </p:txBody>
      </p:sp>
      <p:sp>
        <p:nvSpPr>
          <p:cNvPr id="6" name="TextBox 5"/>
          <p:cNvSpPr txBox="1"/>
          <p:nvPr/>
        </p:nvSpPr>
        <p:spPr>
          <a:xfrm>
            <a:off x="2215166" y="4692109"/>
            <a:ext cx="7225049" cy="1200329"/>
          </a:xfrm>
          <a:prstGeom prst="rect">
            <a:avLst/>
          </a:prstGeom>
          <a:noFill/>
        </p:spPr>
        <p:txBody>
          <a:bodyPr wrap="square" rtlCol="0">
            <a:spAutoFit/>
          </a:bodyPr>
          <a:lstStyle/>
          <a:p>
            <a:r>
              <a:rPr lang="en-GB" sz="2400" dirty="0">
                <a:latin typeface="+mj-lt"/>
              </a:rPr>
              <a:t>Drinking too many soft drinks can lead to a range of health problems, such as: Tooth decay, diabetes, obesity, heart disease, asthma and osteoporosis. </a:t>
            </a:r>
          </a:p>
        </p:txBody>
      </p:sp>
      <p:pic>
        <p:nvPicPr>
          <p:cNvPr id="7" name="Picture 6">
            <a:extLst>
              <a:ext uri="{FF2B5EF4-FFF2-40B4-BE49-F238E27FC236}">
                <a16:creationId xmlns:a16="http://schemas.microsoft.com/office/drawing/2014/main" id="{8D324541-A7AD-AF40-9BBE-55F13DEDCABF}"/>
              </a:ext>
            </a:extLst>
          </p:cNvPr>
          <p:cNvPicPr>
            <a:picLocks noChangeAspect="1"/>
          </p:cNvPicPr>
          <p:nvPr/>
        </p:nvPicPr>
        <p:blipFill>
          <a:blip r:embed="rId2"/>
          <a:stretch>
            <a:fillRect/>
          </a:stretch>
        </p:blipFill>
        <p:spPr>
          <a:xfrm>
            <a:off x="414684" y="365132"/>
            <a:ext cx="1160109" cy="1811398"/>
          </a:xfrm>
          <a:prstGeom prst="rect">
            <a:avLst/>
          </a:prstGeom>
        </p:spPr>
      </p:pic>
      <p:pic>
        <p:nvPicPr>
          <p:cNvPr id="9" name="Picture 8">
            <a:extLst>
              <a:ext uri="{FF2B5EF4-FFF2-40B4-BE49-F238E27FC236}">
                <a16:creationId xmlns:a16="http://schemas.microsoft.com/office/drawing/2014/main" id="{043468E1-A07E-404C-8310-6F125CE3060B}"/>
              </a:ext>
            </a:extLst>
          </p:cNvPr>
          <p:cNvPicPr>
            <a:picLocks noChangeAspect="1"/>
          </p:cNvPicPr>
          <p:nvPr/>
        </p:nvPicPr>
        <p:blipFill>
          <a:blip r:embed="rId3"/>
          <a:stretch>
            <a:fillRect/>
          </a:stretch>
        </p:blipFill>
        <p:spPr>
          <a:xfrm rot="16353668">
            <a:off x="10146039" y="728605"/>
            <a:ext cx="2049322" cy="1125684"/>
          </a:xfrm>
          <a:prstGeom prst="rect">
            <a:avLst/>
          </a:prstGeom>
        </p:spPr>
      </p:pic>
    </p:spTree>
    <p:extLst>
      <p:ext uri="{BB962C8B-B14F-4D97-AF65-F5344CB8AC3E}">
        <p14:creationId xmlns:p14="http://schemas.microsoft.com/office/powerpoint/2010/main" val="3639572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39913" y="365132"/>
            <a:ext cx="3657599" cy="1107996"/>
          </a:xfrm>
          <a:prstGeom prst="rect">
            <a:avLst/>
          </a:prstGeom>
          <a:noFill/>
        </p:spPr>
        <p:txBody>
          <a:bodyPr wrap="square" rtlCol="0">
            <a:spAutoFit/>
          </a:bodyPr>
          <a:lstStyle/>
          <a:p>
            <a:r>
              <a:rPr lang="en-GB" sz="6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Tip</a:t>
            </a:r>
          </a:p>
        </p:txBody>
      </p:sp>
      <p:sp>
        <p:nvSpPr>
          <p:cNvPr id="5" name="TextBox 4"/>
          <p:cNvSpPr txBox="1"/>
          <p:nvPr/>
        </p:nvSpPr>
        <p:spPr>
          <a:xfrm>
            <a:off x="2243687" y="1761031"/>
            <a:ext cx="7650051" cy="830997"/>
          </a:xfrm>
          <a:prstGeom prst="rect">
            <a:avLst/>
          </a:prstGeom>
          <a:noFill/>
        </p:spPr>
        <p:txBody>
          <a:bodyPr wrap="square" rtlCol="0">
            <a:spAutoFit/>
          </a:bodyPr>
          <a:lstStyle/>
          <a:p>
            <a:r>
              <a:rPr lang="en-GB" sz="2400" dirty="0">
                <a:latin typeface="+mj-lt"/>
              </a:rPr>
              <a:t>If you want to add a bit of flavour to your water, combine it with some chopped up fruit.</a:t>
            </a:r>
          </a:p>
        </p:txBody>
      </p:sp>
      <p:pic>
        <p:nvPicPr>
          <p:cNvPr id="7" name="Picture 6">
            <a:extLst>
              <a:ext uri="{FF2B5EF4-FFF2-40B4-BE49-F238E27FC236}">
                <a16:creationId xmlns:a16="http://schemas.microsoft.com/office/drawing/2014/main" id="{8D324541-A7AD-AF40-9BBE-55F13DEDCABF}"/>
              </a:ext>
            </a:extLst>
          </p:cNvPr>
          <p:cNvPicPr>
            <a:picLocks noChangeAspect="1"/>
          </p:cNvPicPr>
          <p:nvPr/>
        </p:nvPicPr>
        <p:blipFill>
          <a:blip r:embed="rId2"/>
          <a:stretch>
            <a:fillRect/>
          </a:stretch>
        </p:blipFill>
        <p:spPr>
          <a:xfrm>
            <a:off x="3213154" y="3641732"/>
            <a:ext cx="1160109" cy="1811398"/>
          </a:xfrm>
          <a:prstGeom prst="rect">
            <a:avLst/>
          </a:prstGeom>
        </p:spPr>
      </p:pic>
      <p:pic>
        <p:nvPicPr>
          <p:cNvPr id="3" name="Picture 2">
            <a:extLst>
              <a:ext uri="{FF2B5EF4-FFF2-40B4-BE49-F238E27FC236}">
                <a16:creationId xmlns:a16="http://schemas.microsoft.com/office/drawing/2014/main" id="{6F8811BE-6B16-6746-B42A-B5B2DFECC5B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4851" y="3042481"/>
            <a:ext cx="3158887" cy="2705100"/>
          </a:xfrm>
          <a:prstGeom prst="rect">
            <a:avLst/>
          </a:prstGeom>
        </p:spPr>
      </p:pic>
      <p:sp>
        <p:nvSpPr>
          <p:cNvPr id="10" name="TextBox 9">
            <a:extLst>
              <a:ext uri="{FF2B5EF4-FFF2-40B4-BE49-F238E27FC236}">
                <a16:creationId xmlns:a16="http://schemas.microsoft.com/office/drawing/2014/main" id="{7499559E-83FC-A041-A7A7-ED0B4939FF50}"/>
              </a:ext>
            </a:extLst>
          </p:cNvPr>
          <p:cNvSpPr txBox="1"/>
          <p:nvPr/>
        </p:nvSpPr>
        <p:spPr>
          <a:xfrm>
            <a:off x="5464518" y="3762601"/>
            <a:ext cx="1208387" cy="1569660"/>
          </a:xfrm>
          <a:prstGeom prst="rect">
            <a:avLst/>
          </a:prstGeom>
          <a:noFill/>
        </p:spPr>
        <p:txBody>
          <a:bodyPr wrap="square" rtlCol="0">
            <a:spAutoFit/>
          </a:bodyPr>
          <a:lstStyle/>
          <a:p>
            <a:r>
              <a:rPr lang="en-GB" sz="96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a:t>
            </a:r>
          </a:p>
        </p:txBody>
      </p:sp>
    </p:spTree>
    <p:extLst>
      <p:ext uri="{BB962C8B-B14F-4D97-AF65-F5344CB8AC3E}">
        <p14:creationId xmlns:p14="http://schemas.microsoft.com/office/powerpoint/2010/main" val="13189006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864" y="1099254"/>
            <a:ext cx="5195899" cy="5262979"/>
          </a:xfrm>
          <a:prstGeom prst="rect">
            <a:avLst/>
          </a:prstGeom>
          <a:noFill/>
          <a:ln>
            <a:noFill/>
          </a:ln>
        </p:spPr>
        <p:txBody>
          <a:bodyPr wrap="square">
            <a:spAutoFit/>
          </a:bodyPr>
          <a:lstStyle/>
          <a:p>
            <a:r>
              <a:rPr lang="en-GB" sz="2400" dirty="0">
                <a:latin typeface="+mj-lt"/>
              </a:rPr>
              <a:t>Your task is to design a poster that helps encourage people to drink water. Use the </a:t>
            </a:r>
            <a:r>
              <a:rPr lang="en-GB" sz="2400" i="1" dirty="0">
                <a:latin typeface="+mj-lt"/>
              </a:rPr>
              <a:t>‘facts and suggestions’ </a:t>
            </a:r>
            <a:r>
              <a:rPr lang="en-GB" sz="2400" dirty="0">
                <a:latin typeface="+mj-lt"/>
              </a:rPr>
              <a:t>sheet provided to add valuable information to display on your poster.  Ensure it is colourful and eye catching as well as educating people about the importance of drinking water. </a:t>
            </a:r>
          </a:p>
          <a:p>
            <a:endParaRPr lang="en-GB" sz="2400" dirty="0">
              <a:latin typeface="+mj-lt"/>
            </a:endParaRPr>
          </a:p>
          <a:p>
            <a:endParaRPr lang="en-GB" sz="2400" dirty="0">
              <a:latin typeface="+mj-lt"/>
            </a:endParaRPr>
          </a:p>
          <a:p>
            <a:r>
              <a:rPr lang="en-GB" sz="2400" dirty="0">
                <a:latin typeface="+mj-lt"/>
              </a:rPr>
              <a:t>You might like to choose the best posters to put around your school or community to educate others and keep everyone healthy! </a:t>
            </a:r>
          </a:p>
        </p:txBody>
      </p:sp>
      <p:sp>
        <p:nvSpPr>
          <p:cNvPr id="4" name="TextBox 3"/>
          <p:cNvSpPr txBox="1"/>
          <p:nvPr/>
        </p:nvSpPr>
        <p:spPr>
          <a:xfrm>
            <a:off x="251864" y="51512"/>
            <a:ext cx="3276599" cy="830997"/>
          </a:xfrm>
          <a:prstGeom prst="rect">
            <a:avLst/>
          </a:prstGeom>
          <a:noFill/>
        </p:spPr>
        <p:txBody>
          <a:bodyPr wrap="square" rtlCol="0">
            <a:spAutoFit/>
          </a:bodyPr>
          <a:lstStyle/>
          <a:p>
            <a:r>
              <a:rPr lang="en-GB" sz="48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Activity</a:t>
            </a:r>
            <a:endParaRPr lang="en-GB" sz="3600" b="1" u="sng" dirty="0">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09889" y="334850"/>
            <a:ext cx="4683314" cy="607883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09113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3304" y="0"/>
            <a:ext cx="2498376" cy="1015663"/>
          </a:xfrm>
          <a:prstGeom prst="rect">
            <a:avLst/>
          </a:prstGeom>
          <a:noFill/>
        </p:spPr>
        <p:txBody>
          <a:bodyPr wrap="none" rtlCol="0">
            <a:spAutoFit/>
          </a:bodyPr>
          <a:lstStyle/>
          <a:p>
            <a:r>
              <a:rPr lang="en-GB" sz="60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Plenary</a:t>
            </a:r>
            <a:endParaRPr lang="en-GB" sz="6000" b="1" u="sng" dirty="0">
              <a:solidFill>
                <a:srgbClr val="FF0000"/>
              </a:solidFill>
              <a:latin typeface="+mj-lt"/>
            </a:endParaRPr>
          </a:p>
        </p:txBody>
      </p:sp>
      <p:sp>
        <p:nvSpPr>
          <p:cNvPr id="3" name="TextBox 2"/>
          <p:cNvSpPr txBox="1"/>
          <p:nvPr/>
        </p:nvSpPr>
        <p:spPr>
          <a:xfrm>
            <a:off x="2281861" y="2394003"/>
            <a:ext cx="7521262" cy="193899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sz="2400" b="1" dirty="0">
                <a:latin typeface="+mj-lt"/>
              </a:rPr>
              <a:t>Discuss with a partner or as a class: </a:t>
            </a:r>
          </a:p>
          <a:p>
            <a:r>
              <a:rPr lang="en-GB" sz="2400" dirty="0">
                <a:latin typeface="+mj-lt"/>
              </a:rPr>
              <a:t>List three ways in which water helps our bodies? </a:t>
            </a:r>
          </a:p>
          <a:p>
            <a:r>
              <a:rPr lang="en-GB" sz="2400" dirty="0">
                <a:latin typeface="+mj-lt"/>
              </a:rPr>
              <a:t>How will you drink more water if you are not already? </a:t>
            </a:r>
          </a:p>
          <a:p>
            <a:r>
              <a:rPr lang="en-GB" sz="2400" dirty="0">
                <a:latin typeface="+mj-lt"/>
              </a:rPr>
              <a:t>As a class, how can we help one another to drink more water?</a:t>
            </a:r>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342404" y="5473735"/>
            <a:ext cx="1400175" cy="1384265"/>
          </a:xfrm>
          <a:prstGeom prst="ellipse">
            <a:avLst/>
          </a:prstGeom>
        </p:spPr>
      </p:pic>
      <p:pic>
        <p:nvPicPr>
          <p:cNvPr id="4" name="Picture 3">
            <a:extLst>
              <a:ext uri="{FF2B5EF4-FFF2-40B4-BE49-F238E27FC236}">
                <a16:creationId xmlns:a16="http://schemas.microsoft.com/office/drawing/2014/main" id="{DBA8BEE8-635A-E94B-A74F-BC7FDC86FD51}"/>
              </a:ext>
            </a:extLst>
          </p:cNvPr>
          <p:cNvPicPr>
            <a:picLocks noChangeAspect="1"/>
          </p:cNvPicPr>
          <p:nvPr/>
        </p:nvPicPr>
        <p:blipFill>
          <a:blip r:embed="rId3"/>
          <a:stretch>
            <a:fillRect/>
          </a:stretch>
        </p:blipFill>
        <p:spPr>
          <a:xfrm>
            <a:off x="454161" y="325871"/>
            <a:ext cx="1152260" cy="1799143"/>
          </a:xfrm>
          <a:prstGeom prst="rect">
            <a:avLst/>
          </a:prstGeom>
        </p:spPr>
      </p:pic>
      <p:pic>
        <p:nvPicPr>
          <p:cNvPr id="7" name="Picture 6">
            <a:extLst>
              <a:ext uri="{FF2B5EF4-FFF2-40B4-BE49-F238E27FC236}">
                <a16:creationId xmlns:a16="http://schemas.microsoft.com/office/drawing/2014/main" id="{F8B3319A-ADDC-A34A-A8E1-4A7BAA22207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53994" y="284587"/>
            <a:ext cx="2363191" cy="2924741"/>
          </a:xfrm>
          <a:prstGeom prst="rect">
            <a:avLst/>
          </a:prstGeom>
        </p:spPr>
      </p:pic>
    </p:spTree>
    <p:extLst>
      <p:ext uri="{BB962C8B-B14F-4D97-AF65-F5344CB8AC3E}">
        <p14:creationId xmlns:p14="http://schemas.microsoft.com/office/powerpoint/2010/main" val="9131477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39E9BA5-0214-4C42-90CF-B6C4A71BA98C}"/>
              </a:ext>
            </a:extLst>
          </p:cNvPr>
          <p:cNvPicPr>
            <a:picLocks noChangeAspect="1"/>
          </p:cNvPicPr>
          <p:nvPr/>
        </p:nvPicPr>
        <p:blipFill rotWithShape="1">
          <a:blip r:embed="rId2">
            <a:extLst>
              <a:ext uri="{28A0092B-C50C-407E-A947-70E740481C1C}">
                <a14:useLocalDpi xmlns:a14="http://schemas.microsoft.com/office/drawing/2010/main" val="0"/>
              </a:ext>
            </a:extLst>
          </a:blip>
          <a:srcRect l="11681" t="8937" r="14084" b="6705"/>
          <a:stretch/>
        </p:blipFill>
        <p:spPr>
          <a:xfrm>
            <a:off x="1358606" y="1351542"/>
            <a:ext cx="4127995" cy="3752723"/>
          </a:xfrm>
          <a:prstGeom prst="rect">
            <a:avLst/>
          </a:prstGeom>
        </p:spPr>
      </p:pic>
      <p:sp>
        <p:nvSpPr>
          <p:cNvPr id="6" name="Rectangle 5">
            <a:extLst>
              <a:ext uri="{FF2B5EF4-FFF2-40B4-BE49-F238E27FC236}">
                <a16:creationId xmlns:a16="http://schemas.microsoft.com/office/drawing/2014/main" id="{C2B1C80F-8AD6-2D4C-8D28-674300587919}"/>
              </a:ext>
            </a:extLst>
          </p:cNvPr>
          <p:cNvSpPr/>
          <p:nvPr/>
        </p:nvSpPr>
        <p:spPr>
          <a:xfrm>
            <a:off x="6094428" y="1519744"/>
            <a:ext cx="5398326" cy="3416320"/>
          </a:xfrm>
          <a:prstGeom prst="rect">
            <a:avLst/>
          </a:prstGeom>
        </p:spPr>
        <p:txBody>
          <a:bodyPr wrap="square">
            <a:spAutoFit/>
          </a:bodyPr>
          <a:lstStyle/>
          <a:p>
            <a:r>
              <a:rPr lang="en-AU" b="1" dirty="0"/>
              <a:t>All rights reserved.</a:t>
            </a:r>
          </a:p>
          <a:p>
            <a:endParaRPr lang="en-AU" b="1" dirty="0"/>
          </a:p>
          <a:p>
            <a:r>
              <a:rPr lang="en-AU" dirty="0"/>
              <a:t>These resources are for the use of </a:t>
            </a:r>
            <a:r>
              <a:rPr lang="en-AU" b="1" i="1" dirty="0"/>
              <a:t>current subscribers only</a:t>
            </a:r>
            <a:r>
              <a:rPr lang="en-AU" b="1" dirty="0"/>
              <a:t> </a:t>
            </a:r>
            <a:r>
              <a:rPr lang="en-AU" dirty="0"/>
              <a:t>and may be used within your own classroom or learning setting. </a:t>
            </a:r>
          </a:p>
          <a:p>
            <a:endParaRPr lang="en-AU" dirty="0"/>
          </a:p>
          <a:p>
            <a:r>
              <a:rPr lang="en-AU" dirty="0"/>
              <a:t>Please </a:t>
            </a:r>
            <a:r>
              <a:rPr lang="en-AU" b="1" dirty="0"/>
              <a:t>do not share, upload, copy, or redistribute</a:t>
            </a:r>
            <a:r>
              <a:rPr lang="en-AU" dirty="0"/>
              <a:t> them in any form. If others would like access, please direct them to our website to subscribe.</a:t>
            </a:r>
          </a:p>
          <a:p>
            <a:br>
              <a:rPr lang="en-AU" dirty="0"/>
            </a:br>
            <a:r>
              <a:rPr lang="en-AU" dirty="0"/>
              <a:t>Thank you for supporting our work and helping us continue creating new resources! 🐝💛🌱</a:t>
            </a:r>
          </a:p>
        </p:txBody>
      </p:sp>
    </p:spTree>
    <p:extLst>
      <p:ext uri="{BB962C8B-B14F-4D97-AF65-F5344CB8AC3E}">
        <p14:creationId xmlns:p14="http://schemas.microsoft.com/office/powerpoint/2010/main" val="37609805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3</a:t>
            </a:r>
          </a:p>
        </p:txBody>
      </p:sp>
      <p:pic>
        <p:nvPicPr>
          <p:cNvPr id="3" name="Picture 2">
            <a:extLst>
              <a:ext uri="{FF2B5EF4-FFF2-40B4-BE49-F238E27FC236}">
                <a16:creationId xmlns:a16="http://schemas.microsoft.com/office/drawing/2014/main" id="{63A012F6-016E-8A49-B48B-00C11EE9935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39301" y="439387"/>
            <a:ext cx="3884404" cy="5492338"/>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48D36E56-12E9-2849-BB4A-4A25F4300615}"/>
              </a:ext>
            </a:extLst>
          </p:cNvPr>
          <p:cNvSpPr txBox="1"/>
          <p:nvPr/>
        </p:nvSpPr>
        <p:spPr>
          <a:xfrm>
            <a:off x="1097280" y="2194487"/>
            <a:ext cx="5921037" cy="3046988"/>
          </a:xfrm>
          <a:prstGeom prst="rect">
            <a:avLst/>
          </a:prstGeom>
          <a:noFill/>
        </p:spPr>
        <p:txBody>
          <a:bodyPr wrap="square" rtlCol="0">
            <a:spAutoFit/>
          </a:bodyPr>
          <a:lstStyle/>
          <a:p>
            <a:r>
              <a:rPr lang="en-AU" sz="2400" b="1" dirty="0"/>
              <a:t>Learning Objective: </a:t>
            </a:r>
            <a:r>
              <a:rPr lang="en-AU" sz="2400" b="1" i="1" dirty="0"/>
              <a:t>To understand the importance of drinking water  </a:t>
            </a:r>
          </a:p>
          <a:p>
            <a:endParaRPr lang="en-AU" sz="2400" b="1" i="1" dirty="0"/>
          </a:p>
          <a:p>
            <a:r>
              <a:rPr lang="en-AU" sz="2400" dirty="0"/>
              <a:t>• I can explain why we must drink water</a:t>
            </a:r>
          </a:p>
          <a:p>
            <a:r>
              <a:rPr lang="en-AU" sz="2400" dirty="0"/>
              <a:t>• I can explain why water is a healthy alternative</a:t>
            </a:r>
          </a:p>
          <a:p>
            <a:r>
              <a:rPr lang="en-AU" sz="2400" dirty="0"/>
              <a:t>• I can design a poster encouraging people to drink water</a:t>
            </a:r>
          </a:p>
        </p:txBody>
      </p:sp>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2874" y="142583"/>
            <a:ext cx="8670434" cy="707886"/>
          </a:xfrm>
          <a:prstGeom prst="rect">
            <a:avLst/>
          </a:prstGeom>
        </p:spPr>
        <p:txBody>
          <a:bodyPr wrap="square">
            <a:spAutoFit/>
          </a:bodyPr>
          <a:lstStyle/>
          <a:p>
            <a:r>
              <a:rPr lang="en-GB" sz="40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Why is water important to you and a car? </a:t>
            </a:r>
          </a:p>
        </p:txBody>
      </p:sp>
      <p:sp>
        <p:nvSpPr>
          <p:cNvPr id="3" name="Rectangle 2"/>
          <p:cNvSpPr/>
          <p:nvPr/>
        </p:nvSpPr>
        <p:spPr>
          <a:xfrm>
            <a:off x="1114834" y="5164834"/>
            <a:ext cx="9666514" cy="954107"/>
          </a:xfrm>
          <a:prstGeom prst="rect">
            <a:avLst/>
          </a:prstGeom>
        </p:spPr>
        <p:txBody>
          <a:bodyPr wrap="square">
            <a:spAutoFit/>
          </a:bodyPr>
          <a:lstStyle/>
          <a:p>
            <a:r>
              <a:rPr lang="en-GB" sz="2800" dirty="0"/>
              <a:t>Without water you both wouldn’t work. Water is essential for our bodies and cars to survive and function properly. </a:t>
            </a:r>
          </a:p>
        </p:txBody>
      </p:sp>
      <p:sp>
        <p:nvSpPr>
          <p:cNvPr id="4" name="Rounded Rectangle 3"/>
          <p:cNvSpPr/>
          <p:nvPr/>
        </p:nvSpPr>
        <p:spPr>
          <a:xfrm>
            <a:off x="1114833" y="5164833"/>
            <a:ext cx="9666514" cy="954107"/>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pic>
        <p:nvPicPr>
          <p:cNvPr id="6" name="Picture 5">
            <a:extLst>
              <a:ext uri="{FF2B5EF4-FFF2-40B4-BE49-F238E27FC236}">
                <a16:creationId xmlns:a16="http://schemas.microsoft.com/office/drawing/2014/main" id="{9B234464-A479-3843-91BC-31F605FDC61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20532" y="1220375"/>
            <a:ext cx="5055117" cy="3574552"/>
          </a:xfrm>
          <a:prstGeom prst="rect">
            <a:avLst/>
          </a:prstGeom>
        </p:spPr>
      </p:pic>
    </p:spTree>
    <p:extLst>
      <p:ext uri="{BB962C8B-B14F-4D97-AF65-F5344CB8AC3E}">
        <p14:creationId xmlns:p14="http://schemas.microsoft.com/office/powerpoint/2010/main" val="27173251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4"/>
                                        </p:tgtEl>
                                      </p:cBhvr>
                                    </p:animEffect>
                                    <p:anim calcmode="lin" valueType="num">
                                      <p:cBhvr>
                                        <p:cTn id="7" dur="1000"/>
                                        <p:tgtEl>
                                          <p:spTgt spid="4"/>
                                        </p:tgtEl>
                                        <p:attrNameLst>
                                          <p:attrName>ppt_x</p:attrName>
                                        </p:attrNameLst>
                                      </p:cBhvr>
                                      <p:tavLst>
                                        <p:tav tm="0">
                                          <p:val>
                                            <p:strVal val="ppt_x"/>
                                          </p:val>
                                        </p:tav>
                                        <p:tav tm="100000">
                                          <p:val>
                                            <p:strVal val="ppt_x"/>
                                          </p:val>
                                        </p:tav>
                                      </p:tavLst>
                                    </p:anim>
                                    <p:anim calcmode="lin" valueType="num">
                                      <p:cBhvr>
                                        <p:cTn id="8" dur="1000"/>
                                        <p:tgtEl>
                                          <p:spTgt spid="4"/>
                                        </p:tgtEl>
                                        <p:attrNameLst>
                                          <p:attrName>ppt_y</p:attrName>
                                        </p:attrNameLst>
                                      </p:cBhvr>
                                      <p:tavLst>
                                        <p:tav tm="0">
                                          <p:val>
                                            <p:strVal val="ppt_y"/>
                                          </p:val>
                                        </p:tav>
                                        <p:tav tm="100000">
                                          <p:val>
                                            <p:strVal val="ppt_y+.1"/>
                                          </p:val>
                                        </p:tav>
                                      </p:tavLst>
                                    </p:anim>
                                    <p:set>
                                      <p:cBhvr>
                                        <p:cTn id="9"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p:nvPr/>
        </p:nvPicPr>
        <p:blipFill>
          <a:blip r:embed="rId3" cstate="email">
            <a:extLst>
              <a:ext uri="{28A0092B-C50C-407E-A947-70E740481C1C}">
                <a14:useLocalDpi xmlns:a14="http://schemas.microsoft.com/office/drawing/2010/main"/>
              </a:ext>
            </a:extLst>
          </a:blip>
          <a:stretch>
            <a:fillRect/>
          </a:stretch>
        </p:blipFill>
        <p:spPr>
          <a:xfrm>
            <a:off x="6092910" y="1847601"/>
            <a:ext cx="3179678" cy="2702175"/>
          </a:xfrm>
          <a:prstGeom prst="rect">
            <a:avLst/>
          </a:prstGeom>
          <a:ln>
            <a:noFill/>
          </a:ln>
          <a:effectLst>
            <a:outerShdw blurRad="292100" dist="139700" dir="2700000" algn="tl" rotWithShape="0">
              <a:srgbClr val="333333">
                <a:alpha val="65000"/>
              </a:srgbClr>
            </a:outerShdw>
          </a:effectLst>
        </p:spPr>
      </p:pic>
      <p:pic>
        <p:nvPicPr>
          <p:cNvPr id="20" name="Picture 19"/>
          <p:cNvPicPr/>
          <p:nvPr/>
        </p:nvPicPr>
        <p:blipFill>
          <a:blip r:embed="rId4">
            <a:extLst>
              <a:ext uri="{28A0092B-C50C-407E-A947-70E740481C1C}">
                <a14:useLocalDpi xmlns:a14="http://schemas.microsoft.com/office/drawing/2010/main"/>
              </a:ext>
            </a:extLst>
          </a:blip>
          <a:stretch>
            <a:fillRect/>
          </a:stretch>
        </p:blipFill>
        <p:spPr>
          <a:xfrm>
            <a:off x="2179639" y="1852613"/>
            <a:ext cx="3337175" cy="2670342"/>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2142381" y="130354"/>
            <a:ext cx="7956376" cy="1200329"/>
          </a:xfrm>
          <a:prstGeom prst="rect">
            <a:avLst/>
          </a:prstGeom>
          <a:noFill/>
        </p:spPr>
        <p:txBody>
          <a:bodyPr wrap="square" rtlCol="0" anchor="t">
            <a:spAutoFit/>
          </a:bodyPr>
          <a:lstStyle/>
          <a:p>
            <a:pPr algn="ctr"/>
            <a:r>
              <a:rPr lang="en-GB" sz="3600" dirty="0">
                <a:latin typeface="+mj-lt"/>
              </a:rPr>
              <a:t>Why is it important to regularly drink water especially if you are active?</a:t>
            </a:r>
            <a:endParaRPr lang="en-US" sz="3600" dirty="0">
              <a:latin typeface="+mj-lt"/>
            </a:endParaRPr>
          </a:p>
        </p:txBody>
      </p:sp>
      <p:sp>
        <p:nvSpPr>
          <p:cNvPr id="16" name="TextBox 15"/>
          <p:cNvSpPr txBox="1"/>
          <p:nvPr/>
        </p:nvSpPr>
        <p:spPr>
          <a:xfrm>
            <a:off x="1429496" y="5039873"/>
            <a:ext cx="9382146" cy="1015663"/>
          </a:xfrm>
          <a:prstGeom prst="rect">
            <a:avLst/>
          </a:prstGeom>
          <a:noFill/>
        </p:spPr>
        <p:txBody>
          <a:bodyPr wrap="square" rtlCol="0" anchor="t">
            <a:spAutoFit/>
          </a:bodyPr>
          <a:lstStyle/>
          <a:p>
            <a:r>
              <a:rPr lang="en-GB" sz="2000" dirty="0"/>
              <a:t>It is important to drink water especially if you are active. Drinking water keeps you hydrated and enables you to play and think better. As you are active you lose water through sweat so it is important to keep drinking water to replace the water you lost.</a:t>
            </a:r>
            <a:endParaRPr lang="en-US" sz="2000" dirty="0"/>
          </a:p>
        </p:txBody>
      </p:sp>
      <p:sp>
        <p:nvSpPr>
          <p:cNvPr id="6" name="Rounded Rectangle 5"/>
          <p:cNvSpPr/>
          <p:nvPr/>
        </p:nvSpPr>
        <p:spPr>
          <a:xfrm>
            <a:off x="1349983" y="5013052"/>
            <a:ext cx="9285727" cy="954107"/>
          </a:xfrm>
          <a:prstGeom prst="roundRect">
            <a:avLst/>
          </a:prstGeom>
          <a:ln/>
        </p:spPr>
        <p:style>
          <a:lnRef idx="3">
            <a:schemeClr val="lt1"/>
          </a:lnRef>
          <a:fillRef idx="1">
            <a:schemeClr val="accent5"/>
          </a:fillRef>
          <a:effectRef idx="1">
            <a:schemeClr val="accent5"/>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78224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6"/>
                                        </p:tgtEl>
                                      </p:cBhvr>
                                    </p:animEffect>
                                    <p:anim calcmode="lin" valueType="num">
                                      <p:cBhvr>
                                        <p:cTn id="7" dur="1000"/>
                                        <p:tgtEl>
                                          <p:spTgt spid="6"/>
                                        </p:tgtEl>
                                        <p:attrNameLst>
                                          <p:attrName>ppt_x</p:attrName>
                                        </p:attrNameLst>
                                      </p:cBhvr>
                                      <p:tavLst>
                                        <p:tav tm="0">
                                          <p:val>
                                            <p:strVal val="ppt_x"/>
                                          </p:val>
                                        </p:tav>
                                        <p:tav tm="100000">
                                          <p:val>
                                            <p:strVal val="ppt_x"/>
                                          </p:val>
                                        </p:tav>
                                      </p:tavLst>
                                    </p:anim>
                                    <p:anim calcmode="lin" valueType="num">
                                      <p:cBhvr>
                                        <p:cTn id="8" dur="1000"/>
                                        <p:tgtEl>
                                          <p:spTgt spid="6"/>
                                        </p:tgtEl>
                                        <p:attrNameLst>
                                          <p:attrName>ppt_y</p:attrName>
                                        </p:attrNameLst>
                                      </p:cBhvr>
                                      <p:tavLst>
                                        <p:tav tm="0">
                                          <p:val>
                                            <p:strVal val="ppt_y"/>
                                          </p:val>
                                        </p:tav>
                                        <p:tav tm="100000">
                                          <p:val>
                                            <p:strVal val="ppt_y+.1"/>
                                          </p:val>
                                        </p:tav>
                                      </p:tavLst>
                                    </p:anim>
                                    <p:set>
                                      <p:cBhvr>
                                        <p:cTn id="9" dur="1" fill="hold">
                                          <p:stCondLst>
                                            <p:cond delay="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951" y="284587"/>
            <a:ext cx="8799075" cy="923330"/>
          </a:xfrm>
          <a:prstGeom prst="rect">
            <a:avLst/>
          </a:prstGeom>
          <a:noFill/>
        </p:spPr>
        <p:txBody>
          <a:bodyPr wrap="none" rtlCol="0">
            <a:spAutoFit/>
          </a:bodyPr>
          <a:lstStyle/>
          <a:p>
            <a:r>
              <a:rPr lang="en-GB"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The</a:t>
            </a:r>
            <a:r>
              <a:rPr lang="en-GB" sz="4000" dirty="0">
                <a:latin typeface="+mj-lt"/>
              </a:rPr>
              <a:t> </a:t>
            </a:r>
            <a:r>
              <a:rPr lang="en-GB"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benefits of drinking water</a:t>
            </a:r>
          </a:p>
        </p:txBody>
      </p:sp>
      <p:sp>
        <p:nvSpPr>
          <p:cNvPr id="5" name="TextBox 4"/>
          <p:cNvSpPr txBox="1"/>
          <p:nvPr/>
        </p:nvSpPr>
        <p:spPr>
          <a:xfrm>
            <a:off x="263951" y="3386056"/>
            <a:ext cx="11782685" cy="2554545"/>
          </a:xfrm>
          <a:prstGeom prst="rect">
            <a:avLst/>
          </a:prstGeom>
          <a:noFill/>
        </p:spPr>
        <p:txBody>
          <a:bodyPr wrap="square" rtlCol="0">
            <a:spAutoFit/>
          </a:bodyPr>
          <a:lstStyle/>
          <a:p>
            <a:r>
              <a:rPr lang="en-GB" sz="4000" dirty="0">
                <a:latin typeface="+mj-lt"/>
              </a:rPr>
              <a:t>Water is essential for us to survive. We could not survive without water for more than 3 days. Without water our bodies would stop working properly. Let’s take a closer look at the ways water helps us function…</a:t>
            </a:r>
          </a:p>
        </p:txBody>
      </p:sp>
      <p:pic>
        <p:nvPicPr>
          <p:cNvPr id="4" name="Picture 3">
            <a:extLst>
              <a:ext uri="{FF2B5EF4-FFF2-40B4-BE49-F238E27FC236}">
                <a16:creationId xmlns:a16="http://schemas.microsoft.com/office/drawing/2014/main" id="{1F34E4EE-8A2F-7D4B-8FC3-14FED0000AE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53994" y="284587"/>
            <a:ext cx="2363191" cy="2924741"/>
          </a:xfrm>
          <a:prstGeom prst="rect">
            <a:avLst/>
          </a:prstGeom>
        </p:spPr>
      </p:pic>
    </p:spTree>
    <p:extLst>
      <p:ext uri="{BB962C8B-B14F-4D97-AF65-F5344CB8AC3E}">
        <p14:creationId xmlns:p14="http://schemas.microsoft.com/office/powerpoint/2010/main" val="21708041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1106" y="308977"/>
            <a:ext cx="6430799"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helps </a:t>
            </a:r>
            <a:r>
              <a:rPr lang="en-US" sz="5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d</a:t>
            </a: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igestion</a:t>
            </a:r>
          </a:p>
        </p:txBody>
      </p:sp>
      <p:sp>
        <p:nvSpPr>
          <p:cNvPr id="7" name="TextBox 6"/>
          <p:cNvSpPr txBox="1"/>
          <p:nvPr/>
        </p:nvSpPr>
        <p:spPr>
          <a:xfrm>
            <a:off x="272375" y="1933458"/>
            <a:ext cx="11634280" cy="954107"/>
          </a:xfrm>
          <a:prstGeom prst="rect">
            <a:avLst/>
          </a:prstGeom>
          <a:noFill/>
        </p:spPr>
        <p:txBody>
          <a:bodyPr wrap="square" rtlCol="0">
            <a:spAutoFit/>
          </a:bodyPr>
          <a:lstStyle/>
          <a:p>
            <a:r>
              <a:rPr lang="en-AU" sz="2800" dirty="0">
                <a:latin typeface="+mj-lt"/>
              </a:rPr>
              <a:t>You need water to digest food and get rid of waste in the body. Water helps carry waste out of the body.</a:t>
            </a:r>
          </a:p>
        </p:txBody>
      </p:sp>
      <p:pic>
        <p:nvPicPr>
          <p:cNvPr id="3" name="Picture 2">
            <a:extLst>
              <a:ext uri="{FF2B5EF4-FFF2-40B4-BE49-F238E27FC236}">
                <a16:creationId xmlns:a16="http://schemas.microsoft.com/office/drawing/2014/main" id="{A493B873-260A-A549-B621-8B08ADCA21E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25533" y="2887565"/>
            <a:ext cx="3216309" cy="3556659"/>
          </a:xfrm>
          <a:prstGeom prst="rect">
            <a:avLst/>
          </a:prstGeom>
        </p:spPr>
      </p:pic>
    </p:spTree>
    <p:extLst>
      <p:ext uri="{BB962C8B-B14F-4D97-AF65-F5344CB8AC3E}">
        <p14:creationId xmlns:p14="http://schemas.microsoft.com/office/powerpoint/2010/main" val="14901532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31644" y="273728"/>
            <a:ext cx="6715941" cy="830997"/>
          </a:xfrm>
          <a:prstGeom prst="rect">
            <a:avLst/>
          </a:prstGeom>
          <a:noFill/>
        </p:spPr>
        <p:txBody>
          <a:bodyPr wrap="non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We are almost 75% water!</a:t>
            </a:r>
          </a:p>
        </p:txBody>
      </p:sp>
      <p:sp>
        <p:nvSpPr>
          <p:cNvPr id="7" name="TextBox 6"/>
          <p:cNvSpPr txBox="1"/>
          <p:nvPr/>
        </p:nvSpPr>
        <p:spPr>
          <a:xfrm>
            <a:off x="594307" y="1310242"/>
            <a:ext cx="10790618" cy="1384995"/>
          </a:xfrm>
          <a:prstGeom prst="rect">
            <a:avLst/>
          </a:prstGeom>
          <a:noFill/>
        </p:spPr>
        <p:txBody>
          <a:bodyPr wrap="square" rtlCol="0">
            <a:spAutoFit/>
          </a:bodyPr>
          <a:lstStyle/>
          <a:p>
            <a:r>
              <a:rPr lang="en-AU" sz="2800" dirty="0">
                <a:latin typeface="+mj-lt"/>
              </a:rPr>
              <a:t>Water is needed by every cell to function properly. Your body is made up of many types of cells. Cells make up our organs that do important jobs in the body.  </a:t>
            </a:r>
          </a:p>
        </p:txBody>
      </p:sp>
      <p:pic>
        <p:nvPicPr>
          <p:cNvPr id="6" name="Picture 5" descr="C:\Users\User\AppData\Local\Microsoft\Windows\Temporary Internet Files\Content.IE5\ZD1U1DX9\cell[1].png">
            <a:extLst>
              <a:ext uri="{FF2B5EF4-FFF2-40B4-BE49-F238E27FC236}">
                <a16:creationId xmlns:a16="http://schemas.microsoft.com/office/drawing/2014/main" id="{D7584E52-60D8-A34A-B2B3-E7691F7CE9C7}"/>
              </a:ext>
            </a:extLst>
          </p:cNvPr>
          <p:cNvPicPr/>
          <p:nvPr/>
        </p:nvPicPr>
        <p:blipFill rotWithShape="1">
          <a:blip r:embed="rId2" cstate="screen">
            <a:extLst>
              <a:ext uri="{28A0092B-C50C-407E-A947-70E740481C1C}">
                <a14:useLocalDpi xmlns:a14="http://schemas.microsoft.com/office/drawing/2010/main"/>
              </a:ext>
            </a:extLst>
          </a:blip>
          <a:srcRect/>
          <a:stretch/>
        </p:blipFill>
        <p:spPr bwMode="auto">
          <a:xfrm>
            <a:off x="4361401" y="3106271"/>
            <a:ext cx="3256429" cy="2714626"/>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1647555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6310" y="258788"/>
            <a:ext cx="10281405" cy="923330"/>
          </a:xfrm>
          <a:prstGeom prst="rect">
            <a:avLst/>
          </a:prstGeom>
          <a:noFill/>
        </p:spPr>
        <p:txBody>
          <a:bodyPr wrap="none" lIns="91440" tIns="45720" rIns="91440" bIns="45720">
            <a:spAutoFit/>
          </a:bodyPr>
          <a:lstStyle/>
          <a:p>
            <a:pPr algn="ctr"/>
            <a:r>
              <a:rPr lang="en-US" sz="54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is the best form of hydration</a:t>
            </a:r>
          </a:p>
        </p:txBody>
      </p:sp>
      <p:sp>
        <p:nvSpPr>
          <p:cNvPr id="7" name="TextBox 6"/>
          <p:cNvSpPr txBox="1"/>
          <p:nvPr/>
        </p:nvSpPr>
        <p:spPr>
          <a:xfrm>
            <a:off x="604558" y="1473260"/>
            <a:ext cx="11027149" cy="954107"/>
          </a:xfrm>
          <a:prstGeom prst="rect">
            <a:avLst/>
          </a:prstGeom>
          <a:noFill/>
        </p:spPr>
        <p:txBody>
          <a:bodyPr wrap="square" rtlCol="0">
            <a:spAutoFit/>
          </a:bodyPr>
          <a:lstStyle/>
          <a:p>
            <a:r>
              <a:rPr lang="en-AU" sz="2800" dirty="0">
                <a:latin typeface="+mj-lt"/>
              </a:rPr>
              <a:t>Water keeps you hydrated and stops your body from over-heating. Sweating is water being lost out of the skin. The body sweats to stay cool. </a:t>
            </a:r>
          </a:p>
        </p:txBody>
      </p:sp>
      <p:pic>
        <p:nvPicPr>
          <p:cNvPr id="3" name="Picture 2">
            <a:extLst>
              <a:ext uri="{FF2B5EF4-FFF2-40B4-BE49-F238E27FC236}">
                <a16:creationId xmlns:a16="http://schemas.microsoft.com/office/drawing/2014/main" id="{B2B0ACA2-06E9-9C4B-8135-0A24702690C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25321" y="2987449"/>
            <a:ext cx="2903381" cy="3016191"/>
          </a:xfrm>
          <a:prstGeom prst="rect">
            <a:avLst/>
          </a:prstGeom>
        </p:spPr>
      </p:pic>
    </p:spTree>
    <p:extLst>
      <p:ext uri="{BB962C8B-B14F-4D97-AF65-F5344CB8AC3E}">
        <p14:creationId xmlns:p14="http://schemas.microsoft.com/office/powerpoint/2010/main" val="197620260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25845" y="280697"/>
            <a:ext cx="8000588" cy="830997"/>
          </a:xfrm>
          <a:prstGeom prst="rect">
            <a:avLst/>
          </a:prstGeom>
          <a:noFill/>
        </p:spPr>
        <p:txBody>
          <a:bodyPr wrap="none" lIns="91440" tIns="45720" rIns="91440" bIns="45720">
            <a:spAutoFit/>
          </a:bodyPr>
          <a:lstStyle/>
          <a:p>
            <a:pPr algn="ctr"/>
            <a:r>
              <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Water helps </a:t>
            </a:r>
            <a:r>
              <a:rPr lang="en-US"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your body function</a:t>
            </a:r>
            <a:endParaRPr lang="en-US" sz="4800"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endParaRPr>
          </a:p>
        </p:txBody>
      </p:sp>
      <p:sp>
        <p:nvSpPr>
          <p:cNvPr id="7" name="TextBox 6"/>
          <p:cNvSpPr txBox="1"/>
          <p:nvPr/>
        </p:nvSpPr>
        <p:spPr>
          <a:xfrm>
            <a:off x="825845" y="1551877"/>
            <a:ext cx="10275745" cy="954107"/>
          </a:xfrm>
          <a:prstGeom prst="rect">
            <a:avLst/>
          </a:prstGeom>
          <a:noFill/>
        </p:spPr>
        <p:txBody>
          <a:bodyPr wrap="square" rtlCol="0">
            <a:spAutoFit/>
          </a:bodyPr>
          <a:lstStyle/>
          <a:p>
            <a:r>
              <a:rPr lang="en-AU" sz="2800" dirty="0">
                <a:latin typeface="+mj-lt"/>
              </a:rPr>
              <a:t>Water is in your blood and helps to carry oxygen. Water allows our blood to flow more easily and carries oxygen to our working muscles. </a:t>
            </a:r>
          </a:p>
        </p:txBody>
      </p:sp>
      <p:pic>
        <p:nvPicPr>
          <p:cNvPr id="8" name="Picture 7">
            <a:extLst>
              <a:ext uri="{FF2B5EF4-FFF2-40B4-BE49-F238E27FC236}">
                <a16:creationId xmlns:a16="http://schemas.microsoft.com/office/drawing/2014/main" id="{0E4876AF-83AC-6D47-B447-4DE348B0F2FD}"/>
              </a:ext>
            </a:extLst>
          </p:cNvPr>
          <p:cNvPicPr>
            <a:picLocks noChangeAspect="1"/>
          </p:cNvPicPr>
          <p:nvPr/>
        </p:nvPicPr>
        <p:blipFill>
          <a:blip r:embed="rId2"/>
          <a:stretch>
            <a:fillRect/>
          </a:stretch>
        </p:blipFill>
        <p:spPr>
          <a:xfrm>
            <a:off x="2537037" y="3173017"/>
            <a:ext cx="2385983" cy="2385983"/>
          </a:xfrm>
          <a:prstGeom prst="rect">
            <a:avLst/>
          </a:prstGeom>
        </p:spPr>
      </p:pic>
      <p:pic>
        <p:nvPicPr>
          <p:cNvPr id="2" name="Picture 1">
            <a:extLst>
              <a:ext uri="{FF2B5EF4-FFF2-40B4-BE49-F238E27FC236}">
                <a16:creationId xmlns:a16="http://schemas.microsoft.com/office/drawing/2014/main" id="{494AD81F-06D9-A444-93E0-DA9C028082E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60177" y="2846238"/>
            <a:ext cx="2459398" cy="3417996"/>
          </a:xfrm>
          <a:prstGeom prst="rect">
            <a:avLst/>
          </a:prstGeom>
        </p:spPr>
      </p:pic>
    </p:spTree>
    <p:extLst>
      <p:ext uri="{BB962C8B-B14F-4D97-AF65-F5344CB8AC3E}">
        <p14:creationId xmlns:p14="http://schemas.microsoft.com/office/powerpoint/2010/main" val="92677895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58872</TotalTime>
  <Words>762</Words>
  <Application>Microsoft Macintosh PowerPoint</Application>
  <PresentationFormat>Widescreen</PresentationFormat>
  <Paragraphs>62</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Calibri</vt:lpstr>
      <vt:lpstr>Calibri Light</vt:lpstr>
      <vt:lpstr>Times New Roman</vt:lpstr>
      <vt:lpstr>Retrospect</vt:lpstr>
      <vt:lpstr>PowerPoint Presentation</vt:lpstr>
      <vt:lpstr>Lesson 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195</cp:revision>
  <dcterms:created xsi:type="dcterms:W3CDTF">2015-12-16T03:40:36Z</dcterms:created>
  <dcterms:modified xsi:type="dcterms:W3CDTF">2025-11-10T03:54:22Z</dcterms:modified>
</cp:coreProperties>
</file>